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7" r:id="rId2"/>
    <p:sldId id="293" r:id="rId3"/>
    <p:sldId id="295" r:id="rId4"/>
    <p:sldId id="296" r:id="rId5"/>
    <p:sldId id="297" r:id="rId6"/>
    <p:sldId id="298" r:id="rId7"/>
    <p:sldId id="300" r:id="rId8"/>
    <p:sldId id="299" r:id="rId9"/>
    <p:sldId id="302" r:id="rId10"/>
    <p:sldId id="303" r:id="rId11"/>
    <p:sldId id="269" r:id="rId12"/>
  </p:sldIdLst>
  <p:sldSz cx="12192000" cy="6858000"/>
  <p:notesSz cx="7010400" cy="92964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9933"/>
    <a:srgbClr val="FF66FF"/>
    <a:srgbClr val="FFCCFF"/>
    <a:srgbClr val="3399FF"/>
    <a:srgbClr val="99FF66"/>
    <a:srgbClr val="FFFF99"/>
    <a:srgbClr val="CCECFF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660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ABBDB6-0EE8-4D9D-BCCE-E7073CD10444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3087065-945D-43E7-8327-94FDA590CD2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31834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B69DC-4D97-4578-9B18-BF5974BEDBB5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FB05-8037-4B11-BEF5-048427D2686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4513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B69DC-4D97-4578-9B18-BF5974BEDBB5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FB05-8037-4B11-BEF5-048427D2686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1179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B69DC-4D97-4578-9B18-BF5974BEDBB5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FB05-8037-4B11-BEF5-048427D2686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8582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B69DC-4D97-4578-9B18-BF5974BEDBB5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FB05-8037-4B11-BEF5-048427D2686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9755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B69DC-4D97-4578-9B18-BF5974BEDBB5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FB05-8037-4B11-BEF5-048427D2686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222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B69DC-4D97-4578-9B18-BF5974BEDBB5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FB05-8037-4B11-BEF5-048427D2686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5724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B69DC-4D97-4578-9B18-BF5974BEDBB5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FB05-8037-4B11-BEF5-048427D2686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4545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B69DC-4D97-4578-9B18-BF5974BEDBB5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FB05-8037-4B11-BEF5-048427D2686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108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B69DC-4D97-4578-9B18-BF5974BEDBB5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FB05-8037-4B11-BEF5-048427D2686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923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B69DC-4D97-4578-9B18-BF5974BEDBB5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FB05-8037-4B11-BEF5-048427D2686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002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B69DC-4D97-4578-9B18-BF5974BEDBB5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FB05-8037-4B11-BEF5-048427D2686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443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B69DC-4D97-4578-9B18-BF5974BEDBB5}" type="datetimeFigureOut">
              <a:rPr lang="es-CO" smtClean="0"/>
              <a:t>02/04/2019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9FB05-8037-4B11-BEF5-048427D2686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73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689" y="219074"/>
            <a:ext cx="3988937" cy="119760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23193" y="1526253"/>
            <a:ext cx="100999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b="1" dirty="0">
                <a:solidFill>
                  <a:srgbClr val="FF0000"/>
                </a:solidFill>
              </a:rPr>
              <a:t>INSTITUTO </a:t>
            </a:r>
            <a:r>
              <a:rPr lang="es-CO" sz="6000" b="1" dirty="0" smtClean="0">
                <a:solidFill>
                  <a:srgbClr val="FF0000"/>
                </a:solidFill>
              </a:rPr>
              <a:t>DEPARTAMENTAL </a:t>
            </a:r>
          </a:p>
          <a:p>
            <a:pPr algn="ctr"/>
            <a:r>
              <a:rPr lang="es-CO" sz="6000" b="1" dirty="0" smtClean="0">
                <a:solidFill>
                  <a:srgbClr val="FF0000"/>
                </a:solidFill>
              </a:rPr>
              <a:t>DE  </a:t>
            </a:r>
            <a:r>
              <a:rPr lang="es-CO" sz="6000" b="1" dirty="0">
                <a:solidFill>
                  <a:srgbClr val="FF0000"/>
                </a:solidFill>
              </a:rPr>
              <a:t>CULTURA </a:t>
            </a:r>
            <a:r>
              <a:rPr lang="es-CO" sz="6000" b="1" dirty="0" smtClean="0">
                <a:solidFill>
                  <a:srgbClr val="FF0000"/>
                </a:solidFill>
              </a:rPr>
              <a:t>DEL META</a:t>
            </a:r>
            <a:endParaRPr lang="es-CO" sz="6000" b="1" dirty="0">
              <a:solidFill>
                <a:srgbClr val="FF0000"/>
              </a:solidFill>
            </a:endParaRPr>
          </a:p>
        </p:txBody>
      </p:sp>
      <p:pic>
        <p:nvPicPr>
          <p:cNvPr id="4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46" y="5408244"/>
            <a:ext cx="2190220" cy="122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14"/>
          <p:cNvSpPr/>
          <p:nvPr/>
        </p:nvSpPr>
        <p:spPr>
          <a:xfrm>
            <a:off x="-2855" y="2627"/>
            <a:ext cx="901337" cy="52593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14"/>
          <p:cNvSpPr/>
          <p:nvPr/>
        </p:nvSpPr>
        <p:spPr>
          <a:xfrm>
            <a:off x="11290663" y="1598612"/>
            <a:ext cx="901337" cy="52593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2404816" y="3628221"/>
            <a:ext cx="836869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None/>
            </a:pPr>
            <a:r>
              <a:rPr lang="es-MX" altLang="es-CO" sz="4400" b="1" dirty="0" smtClean="0"/>
              <a:t>PLA</a:t>
            </a:r>
            <a:r>
              <a:rPr lang="es-CO" altLang="es-CO" sz="4400" b="1" dirty="0" smtClean="0"/>
              <a:t>TAFORMA ESTRATÉGICA INSTITUCIONAL</a:t>
            </a:r>
            <a:endParaRPr lang="es-CO" sz="4400" dirty="0"/>
          </a:p>
        </p:txBody>
      </p:sp>
    </p:spTree>
    <p:extLst>
      <p:ext uri="{BB962C8B-B14F-4D97-AF65-F5344CB8AC3E}">
        <p14:creationId xmlns:p14="http://schemas.microsoft.com/office/powerpoint/2010/main" val="112571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0" y="85407"/>
            <a:ext cx="2806600" cy="842628"/>
          </a:xfrm>
          <a:prstGeom prst="rect">
            <a:avLst/>
          </a:prstGeom>
        </p:spPr>
      </p:pic>
      <p:pic>
        <p:nvPicPr>
          <p:cNvPr id="6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797" y="77269"/>
            <a:ext cx="1322227" cy="81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12192000" cy="10045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3002"/>
            <a:ext cx="1447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MMONTANEZ\Desktop\MALÚ\CORRESPONDENCIA\TIERRA DE OPORTUNIDADES SOL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123" y="53997"/>
            <a:ext cx="2082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265994" y="12856"/>
            <a:ext cx="69119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MX" altLang="es-CO" sz="6000" b="1" dirty="0" smtClean="0">
                <a:solidFill>
                  <a:schemeClr val="bg1"/>
                </a:solidFill>
              </a:rPr>
              <a:t>MISIÓN</a:t>
            </a:r>
            <a:endParaRPr lang="es-ES" altLang="es-CO" sz="6000" b="1" dirty="0">
              <a:solidFill>
                <a:schemeClr val="bg1"/>
              </a:solidFill>
            </a:endParaRPr>
          </a:p>
        </p:txBody>
      </p:sp>
      <p:sp>
        <p:nvSpPr>
          <p:cNvPr id="13" name="13 Rectángulo"/>
          <p:cNvSpPr>
            <a:spLocks noChangeArrowheads="1"/>
          </p:cNvSpPr>
          <p:nvPr/>
        </p:nvSpPr>
        <p:spPr bwMode="auto">
          <a:xfrm>
            <a:off x="613720" y="1331485"/>
            <a:ext cx="11162271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s-CO" sz="4000" b="1" dirty="0" smtClean="0"/>
              <a:t>Fortalecer el arte y la cultura en el departamento del Meta, a través de la implementación de la Política Pública Cultural, fomentando las expresiones identitarias, el diálogo intercultural y el emprendimiento, para un desarrollo sociocultural sostenible de las comunidades metenses.</a:t>
            </a:r>
          </a:p>
        </p:txBody>
      </p:sp>
    </p:spTree>
    <p:extLst>
      <p:ext uri="{BB962C8B-B14F-4D97-AF65-F5344CB8AC3E}">
        <p14:creationId xmlns:p14="http://schemas.microsoft.com/office/powerpoint/2010/main" val="122483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0" y="85407"/>
            <a:ext cx="2806600" cy="842628"/>
          </a:xfrm>
          <a:prstGeom prst="rect">
            <a:avLst/>
          </a:prstGeom>
        </p:spPr>
      </p:pic>
      <p:pic>
        <p:nvPicPr>
          <p:cNvPr id="6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797" y="77269"/>
            <a:ext cx="1322227" cy="81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12192000" cy="10045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3002"/>
            <a:ext cx="1447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MMONTANEZ\Desktop\MALÚ\CORRESPONDENCIA\TIERRA DE OPORTUNIDADES SOL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123" y="53997"/>
            <a:ext cx="2082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2265994" y="38614"/>
            <a:ext cx="69119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MX" altLang="es-CO" sz="6000" b="1" dirty="0" smtClean="0">
                <a:solidFill>
                  <a:schemeClr val="bg1"/>
                </a:solidFill>
              </a:rPr>
              <a:t>VISIÓN</a:t>
            </a:r>
            <a:endParaRPr lang="es-ES" altLang="es-CO" sz="6000" b="1" dirty="0">
              <a:solidFill>
                <a:schemeClr val="bg1"/>
              </a:solidFill>
            </a:endParaRPr>
          </a:p>
        </p:txBody>
      </p:sp>
      <p:sp>
        <p:nvSpPr>
          <p:cNvPr id="15" name="13 Rectángulo"/>
          <p:cNvSpPr>
            <a:spLocks noChangeArrowheads="1"/>
          </p:cNvSpPr>
          <p:nvPr/>
        </p:nvSpPr>
        <p:spPr bwMode="auto">
          <a:xfrm>
            <a:off x="613720" y="1164058"/>
            <a:ext cx="11162271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s-CO" sz="3600" b="1" dirty="0" smtClean="0"/>
              <a:t>En 2027 el Instituto de Cultura del Meta, será reconocido a nivel nacional como modelo en la implementación de la </a:t>
            </a:r>
            <a:r>
              <a:rPr lang="es-CO" sz="3600" b="1" smtClean="0"/>
              <a:t>política pública </a:t>
            </a:r>
            <a:r>
              <a:rPr lang="es-CO" sz="3600" b="1" dirty="0" smtClean="0"/>
              <a:t>cultural y la ejecución de procesos artísticos y culturales sostenibles, mediante acciones incluyentes y participativas, que propicien </a:t>
            </a:r>
            <a:r>
              <a:rPr lang="es-CO" sz="3600" b="1" dirty="0"/>
              <a:t>una mejor calidad de vida y el ejercicio de los derechos culturales a los individuos y </a:t>
            </a:r>
            <a:r>
              <a:rPr lang="es-CO" sz="3600" b="1" dirty="0" smtClean="0"/>
              <a:t>comunidades para la construcción de una cultura de paz.</a:t>
            </a:r>
          </a:p>
        </p:txBody>
      </p:sp>
    </p:spTree>
    <p:extLst>
      <p:ext uri="{BB962C8B-B14F-4D97-AF65-F5344CB8AC3E}">
        <p14:creationId xmlns:p14="http://schemas.microsoft.com/office/powerpoint/2010/main" val="122028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0" y="85407"/>
            <a:ext cx="2806600" cy="842628"/>
          </a:xfrm>
          <a:prstGeom prst="rect">
            <a:avLst/>
          </a:prstGeom>
        </p:spPr>
      </p:pic>
      <p:pic>
        <p:nvPicPr>
          <p:cNvPr id="6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797" y="77269"/>
            <a:ext cx="1322227" cy="81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12192000" cy="10045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3002"/>
            <a:ext cx="1447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MMONTANEZ\Desktop\MALÚ\CORRESPONDENCIA\TIERRA DE OPORTUNIDADES SOL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123" y="53997"/>
            <a:ext cx="2082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2265994" y="38614"/>
            <a:ext cx="69119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MX" altLang="es-CO" sz="6000" b="1" dirty="0" smtClean="0">
                <a:solidFill>
                  <a:schemeClr val="bg1"/>
                </a:solidFill>
              </a:rPr>
              <a:t>OBJETIVOS</a:t>
            </a:r>
            <a:endParaRPr lang="es-ES" altLang="es-CO" sz="6000" b="1" dirty="0">
              <a:solidFill>
                <a:schemeClr val="bg1"/>
              </a:solidFill>
            </a:endParaRPr>
          </a:p>
        </p:txBody>
      </p:sp>
      <p:sp>
        <p:nvSpPr>
          <p:cNvPr id="15" name="13 Rectángulo"/>
          <p:cNvSpPr>
            <a:spLocks noChangeArrowheads="1"/>
          </p:cNvSpPr>
          <p:nvPr/>
        </p:nvSpPr>
        <p:spPr bwMode="auto">
          <a:xfrm>
            <a:off x="378942" y="1262912"/>
            <a:ext cx="11592981" cy="509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800" b="1" dirty="0"/>
              <a:t>Desarrollar acciones bajo los lineamientos de la Política Pública </a:t>
            </a:r>
            <a:r>
              <a:rPr lang="es-CO" sz="2800" b="1" dirty="0" smtClean="0"/>
              <a:t>Cultural, </a:t>
            </a:r>
            <a:r>
              <a:rPr lang="es-CO" sz="2800" b="1" dirty="0"/>
              <a:t>que </a:t>
            </a:r>
            <a:r>
              <a:rPr lang="es-CO" sz="2800" b="1" dirty="0" smtClean="0"/>
              <a:t>fomenten </a:t>
            </a:r>
            <a:r>
              <a:rPr lang="es-CO" sz="2800" b="1" dirty="0"/>
              <a:t>las expresiones </a:t>
            </a:r>
            <a:r>
              <a:rPr lang="es-CO" sz="2800" b="1" dirty="0" err="1"/>
              <a:t>identitarias</a:t>
            </a:r>
            <a:r>
              <a:rPr lang="es-CO" sz="2800" b="1" dirty="0"/>
              <a:t> y el diálogo intercultural en el departamento del Meta</a:t>
            </a:r>
            <a:r>
              <a:rPr lang="es-CO" sz="2800" b="1" dirty="0" smtClean="0"/>
              <a:t>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800" b="1" dirty="0" smtClean="0"/>
              <a:t>Establecer </a:t>
            </a:r>
            <a:r>
              <a:rPr lang="es-CO" sz="2800" b="1" dirty="0"/>
              <a:t>y consolidar alianzas estratégicas que </a:t>
            </a:r>
            <a:r>
              <a:rPr lang="es-CO" sz="2800" b="1" dirty="0" smtClean="0"/>
              <a:t>fortalezcan </a:t>
            </a:r>
            <a:r>
              <a:rPr lang="es-CO" sz="2800" b="1" dirty="0"/>
              <a:t>el emprendimiento cultural en el departamento del Meta</a:t>
            </a:r>
            <a:r>
              <a:rPr lang="es-CO" sz="2800" b="1" dirty="0" smtClean="0"/>
              <a:t>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800" b="1" dirty="0" smtClean="0"/>
              <a:t>Diseñar </a:t>
            </a:r>
            <a:r>
              <a:rPr lang="es-CO" sz="2800" b="1" dirty="0"/>
              <a:t>y ejecutar acciones estratégicas que permitan </a:t>
            </a:r>
            <a:r>
              <a:rPr lang="es-CO" sz="2800" b="1" dirty="0" smtClean="0"/>
              <a:t>ampliar la </a:t>
            </a:r>
            <a:r>
              <a:rPr lang="es-CO" sz="2800" b="1" dirty="0"/>
              <a:t>participación de la comunidad en los distintos programas y proyectos </a:t>
            </a:r>
            <a:r>
              <a:rPr lang="es-CO" sz="2800" b="1" dirty="0" smtClean="0"/>
              <a:t>desarrollados por el </a:t>
            </a:r>
            <a:r>
              <a:rPr lang="es-CO" sz="2800" b="1" dirty="0"/>
              <a:t>Instituto</a:t>
            </a:r>
            <a:r>
              <a:rPr lang="es-CO" sz="2800" b="1" dirty="0" smtClean="0"/>
              <a:t>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800" b="1" dirty="0" smtClean="0"/>
              <a:t>Liderar </a:t>
            </a:r>
            <a:r>
              <a:rPr lang="es-CO" sz="2800" b="1" dirty="0"/>
              <a:t>acciones que </a:t>
            </a:r>
            <a:r>
              <a:rPr lang="es-CO" sz="2800" b="1" dirty="0" smtClean="0"/>
              <a:t>fortalezcan los </a:t>
            </a:r>
            <a:r>
              <a:rPr lang="es-CO" sz="2800" b="1" dirty="0"/>
              <a:t>procesos de formación, </a:t>
            </a:r>
            <a:r>
              <a:rPr lang="es-CO" sz="2800" b="1" dirty="0" smtClean="0"/>
              <a:t>investigación, creación y circulación de </a:t>
            </a:r>
            <a:r>
              <a:rPr lang="es-CO" sz="2800" b="1" dirty="0"/>
              <a:t>las diferentes áreas </a:t>
            </a:r>
            <a:r>
              <a:rPr lang="es-CO" sz="2800" b="1" dirty="0" smtClean="0"/>
              <a:t>artísticas, </a:t>
            </a:r>
            <a:r>
              <a:rPr lang="es-CO" sz="2800" b="1" dirty="0"/>
              <a:t>con enfoque diferencial</a:t>
            </a:r>
            <a:r>
              <a:rPr lang="es-CO" sz="2800" b="1" dirty="0" smtClean="0"/>
              <a:t>.</a:t>
            </a:r>
            <a:endParaRPr lang="es-CO" sz="2800" b="1" dirty="0"/>
          </a:p>
        </p:txBody>
      </p:sp>
    </p:spTree>
    <p:extLst>
      <p:ext uri="{BB962C8B-B14F-4D97-AF65-F5344CB8AC3E}">
        <p14:creationId xmlns:p14="http://schemas.microsoft.com/office/powerpoint/2010/main" val="249465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0" y="85407"/>
            <a:ext cx="2806600" cy="842628"/>
          </a:xfrm>
          <a:prstGeom prst="rect">
            <a:avLst/>
          </a:prstGeom>
        </p:spPr>
      </p:pic>
      <p:pic>
        <p:nvPicPr>
          <p:cNvPr id="6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797" y="77269"/>
            <a:ext cx="1322227" cy="81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12192000" cy="10045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3002"/>
            <a:ext cx="1447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MMONTANEZ\Desktop\MALÚ\CORRESPONDENCIA\TIERRA DE OPORTUNIDADES SOL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123" y="53997"/>
            <a:ext cx="2082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2265994" y="38614"/>
            <a:ext cx="69119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MX" altLang="es-CO" sz="6000" b="1" dirty="0" smtClean="0">
                <a:solidFill>
                  <a:schemeClr val="bg1"/>
                </a:solidFill>
              </a:rPr>
              <a:t>OBJETIVOS</a:t>
            </a:r>
            <a:endParaRPr lang="es-ES" altLang="es-CO" sz="6000" b="1" dirty="0">
              <a:solidFill>
                <a:schemeClr val="bg1"/>
              </a:solidFill>
            </a:endParaRPr>
          </a:p>
        </p:txBody>
      </p:sp>
      <p:sp>
        <p:nvSpPr>
          <p:cNvPr id="15" name="13 Rectángulo"/>
          <p:cNvSpPr>
            <a:spLocks noChangeArrowheads="1"/>
          </p:cNvSpPr>
          <p:nvPr/>
        </p:nvSpPr>
        <p:spPr bwMode="auto">
          <a:xfrm>
            <a:off x="277042" y="1139684"/>
            <a:ext cx="11592982" cy="553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600" b="1" dirty="0"/>
              <a:t>Fortalecer las estrategias de </a:t>
            </a:r>
            <a:r>
              <a:rPr lang="es-CO" sz="2600" b="1" dirty="0" smtClean="0"/>
              <a:t>comunicación</a:t>
            </a:r>
            <a:r>
              <a:rPr lang="es-CO" sz="2600" b="1" dirty="0"/>
              <a:t>, difusión y divulgación de la oferta </a:t>
            </a:r>
            <a:r>
              <a:rPr lang="es-CO" sz="2600" b="1" dirty="0" smtClean="0"/>
              <a:t>institucional, a </a:t>
            </a:r>
            <a:r>
              <a:rPr lang="es-CO" sz="2600" b="1" dirty="0"/>
              <a:t>través de medios masivos, alternativos y comunitarios</a:t>
            </a:r>
            <a:r>
              <a:rPr lang="es-CO" sz="2600" b="1" dirty="0" smtClean="0"/>
              <a:t>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600" b="1" dirty="0" smtClean="0"/>
              <a:t>Implementar </a:t>
            </a:r>
            <a:r>
              <a:rPr lang="es-CO" sz="2600" b="1" dirty="0"/>
              <a:t>acciones estratégicas que permitan la identificación, </a:t>
            </a:r>
            <a:r>
              <a:rPr lang="es-CO" sz="2600" b="1" dirty="0" smtClean="0"/>
              <a:t>conservación, </a:t>
            </a:r>
            <a:r>
              <a:rPr lang="es-CO" sz="2600" b="1" dirty="0"/>
              <a:t>divulgación y apropiación social </a:t>
            </a:r>
            <a:r>
              <a:rPr lang="es-CO" sz="2600" b="1" dirty="0" smtClean="0"/>
              <a:t>del </a:t>
            </a:r>
            <a:r>
              <a:rPr lang="es-CO" sz="2600" b="1" dirty="0"/>
              <a:t>patrimonio cultural y la memoria del departamento del Meta</a:t>
            </a:r>
            <a:r>
              <a:rPr lang="es-CO" sz="2600" b="1" dirty="0" smtClean="0"/>
              <a:t>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600" b="1" dirty="0" smtClean="0"/>
              <a:t>Generar </a:t>
            </a:r>
            <a:r>
              <a:rPr lang="es-CO" sz="2600" b="1" dirty="0"/>
              <a:t>nuevos espacios para el desarrollo de las diferentes áreas y expresiones artísticas y </a:t>
            </a:r>
            <a:r>
              <a:rPr lang="es-CO" sz="2600" b="1" dirty="0" smtClean="0"/>
              <a:t>culturales, </a:t>
            </a:r>
            <a:r>
              <a:rPr lang="es-CO" sz="2600" b="1" dirty="0"/>
              <a:t>a través de acciones y alianzas estratégicas</a:t>
            </a:r>
            <a:r>
              <a:rPr lang="es-CO" sz="2600" b="1" dirty="0" smtClean="0"/>
              <a:t>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600" b="1" dirty="0" smtClean="0"/>
              <a:t>Consolidar el desarrollo del Instituto, </a:t>
            </a:r>
            <a:r>
              <a:rPr lang="es-CO" sz="2600" b="1" dirty="0"/>
              <a:t>a través de la planeación y la gestión efectiva de procesos administrativos y culturales orientados al </a:t>
            </a:r>
            <a:r>
              <a:rPr lang="es-CO" sz="2600" b="1" dirty="0" smtClean="0"/>
              <a:t>diálogo</a:t>
            </a:r>
            <a:r>
              <a:rPr lang="es-CO" sz="2600" b="1" dirty="0"/>
              <a:t>, el reconocimiento y la </a:t>
            </a:r>
            <a:r>
              <a:rPr lang="es-CO" sz="2600" b="1" dirty="0" err="1"/>
              <a:t>visibilización</a:t>
            </a:r>
            <a:r>
              <a:rPr lang="es-CO" sz="2600" b="1" dirty="0"/>
              <a:t> de la diversidad cultural</a:t>
            </a:r>
            <a:r>
              <a:rPr lang="es-CO" sz="2600" b="1" dirty="0" smtClean="0"/>
              <a:t>.</a:t>
            </a:r>
            <a:endParaRPr lang="es-CO" sz="2600" b="1" dirty="0"/>
          </a:p>
        </p:txBody>
      </p:sp>
    </p:spTree>
    <p:extLst>
      <p:ext uri="{BB962C8B-B14F-4D97-AF65-F5344CB8AC3E}">
        <p14:creationId xmlns:p14="http://schemas.microsoft.com/office/powerpoint/2010/main" val="95111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0" y="85407"/>
            <a:ext cx="2806600" cy="842628"/>
          </a:xfrm>
          <a:prstGeom prst="rect">
            <a:avLst/>
          </a:prstGeom>
        </p:spPr>
      </p:pic>
      <p:pic>
        <p:nvPicPr>
          <p:cNvPr id="6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797" y="77269"/>
            <a:ext cx="1322227" cy="81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12192000" cy="10045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3002"/>
            <a:ext cx="1447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MMONTANEZ\Desktop\MALÚ\CORRESPONDENCIA\TIERRA DE OPORTUNIDADES SOL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123" y="53997"/>
            <a:ext cx="2082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2265994" y="38614"/>
            <a:ext cx="69119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MX" altLang="es-CO" sz="6000" b="1" dirty="0" smtClean="0">
                <a:solidFill>
                  <a:schemeClr val="bg1"/>
                </a:solidFill>
              </a:rPr>
              <a:t>FUNCIONES</a:t>
            </a:r>
            <a:endParaRPr lang="es-ES" altLang="es-CO" sz="6000" b="1" dirty="0">
              <a:solidFill>
                <a:schemeClr val="bg1"/>
              </a:solidFill>
            </a:endParaRPr>
          </a:p>
        </p:txBody>
      </p:sp>
      <p:sp>
        <p:nvSpPr>
          <p:cNvPr id="15" name="13 Rectángulo"/>
          <p:cNvSpPr>
            <a:spLocks noChangeArrowheads="1"/>
          </p:cNvSpPr>
          <p:nvPr/>
        </p:nvSpPr>
        <p:spPr bwMode="auto">
          <a:xfrm>
            <a:off x="437881" y="1440171"/>
            <a:ext cx="11585557" cy="4721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b="1" dirty="0"/>
              <a:t>Garantizar la implementación de la política pública </a:t>
            </a:r>
            <a:r>
              <a:rPr lang="es-CO" b="1" dirty="0" smtClean="0"/>
              <a:t>cultural en </a:t>
            </a:r>
            <a:r>
              <a:rPr lang="es-CO" b="1" dirty="0"/>
              <a:t>el </a:t>
            </a:r>
            <a:r>
              <a:rPr lang="es-CO" b="1" dirty="0" smtClean="0"/>
              <a:t>Departamento, </a:t>
            </a:r>
            <a:r>
              <a:rPr lang="es-CO" b="1" dirty="0"/>
              <a:t>en coordinación con </a:t>
            </a:r>
            <a:r>
              <a:rPr lang="es-CO" b="1" dirty="0" smtClean="0"/>
              <a:t>la comunidad artística y los </a:t>
            </a:r>
            <a:r>
              <a:rPr lang="es-CO" b="1" dirty="0"/>
              <a:t>entes </a:t>
            </a:r>
            <a:r>
              <a:rPr lang="es-CO" b="1" dirty="0" smtClean="0"/>
              <a:t>municipales.</a:t>
            </a:r>
            <a:endParaRPr lang="es-CO" b="1" dirty="0"/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b="1" dirty="0"/>
              <a:t>Contribuir al fortalecimiento de procesos relacionados con la identidad cultural de los grupos étnicos y propiciar el diálogo intercultural en el Departamento.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b="1" dirty="0"/>
              <a:t>Coordinar la ejecución de los </a:t>
            </a:r>
            <a:r>
              <a:rPr lang="es-CO" b="1" dirty="0" smtClean="0"/>
              <a:t>planes, </a:t>
            </a:r>
            <a:r>
              <a:rPr lang="es-CO" b="1" dirty="0"/>
              <a:t>programas </a:t>
            </a:r>
            <a:r>
              <a:rPr lang="es-CO" b="1" dirty="0" smtClean="0"/>
              <a:t>y proyectos establecidos para </a:t>
            </a:r>
            <a:r>
              <a:rPr lang="es-CO" b="1" dirty="0"/>
              <a:t>el fomento y </a:t>
            </a:r>
            <a:r>
              <a:rPr lang="es-CO" b="1" dirty="0" smtClean="0"/>
              <a:t>desarrollo cultural del Departamento.</a:t>
            </a:r>
          </a:p>
        </p:txBody>
      </p:sp>
    </p:spTree>
    <p:extLst>
      <p:ext uri="{BB962C8B-B14F-4D97-AF65-F5344CB8AC3E}">
        <p14:creationId xmlns:p14="http://schemas.microsoft.com/office/powerpoint/2010/main" val="99039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0" y="85407"/>
            <a:ext cx="2806600" cy="842628"/>
          </a:xfrm>
          <a:prstGeom prst="rect">
            <a:avLst/>
          </a:prstGeom>
        </p:spPr>
      </p:pic>
      <p:pic>
        <p:nvPicPr>
          <p:cNvPr id="6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797" y="77269"/>
            <a:ext cx="1322227" cy="81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12192000" cy="10045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3002"/>
            <a:ext cx="1447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MMONTANEZ\Desktop\MALÚ\CORRESPONDENCIA\TIERRA DE OPORTUNIDADES SOL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123" y="53997"/>
            <a:ext cx="2082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2265994" y="38614"/>
            <a:ext cx="69119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MX" altLang="es-CO" sz="6000" b="1" dirty="0" smtClean="0">
                <a:solidFill>
                  <a:schemeClr val="bg1"/>
                </a:solidFill>
              </a:rPr>
              <a:t>FUNCIONES</a:t>
            </a:r>
            <a:endParaRPr lang="es-ES" altLang="es-CO" sz="6000" b="1" dirty="0">
              <a:solidFill>
                <a:schemeClr val="bg1"/>
              </a:solidFill>
            </a:endParaRPr>
          </a:p>
        </p:txBody>
      </p:sp>
      <p:sp>
        <p:nvSpPr>
          <p:cNvPr id="15" name="13 Rectángulo"/>
          <p:cNvSpPr>
            <a:spLocks noChangeArrowheads="1"/>
          </p:cNvSpPr>
          <p:nvPr/>
        </p:nvSpPr>
        <p:spPr bwMode="auto">
          <a:xfrm>
            <a:off x="348862" y="1272744"/>
            <a:ext cx="11521162" cy="521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b="1" dirty="0"/>
              <a:t>Velar por la protección y conservación del patrimonio cultural y la memoria del Departamento.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b="1" dirty="0" smtClean="0"/>
              <a:t>Fortalecer la interlocución e iniciativas de los espacios de participación cultural (Consejos Departamental y Municipales de Cultura, Consejo de Patrimonio Cultural y Consejos Departamentales de Áreas Artísticas.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b="1" dirty="0"/>
              <a:t>Promover e impulsar estrategias que garanticen el desarrollo de las prácticas artísticas, mediante el otorgamiento de estímulos a artistas, gestores culturales e investigadores</a:t>
            </a:r>
            <a:r>
              <a:rPr lang="es-CO" b="1" dirty="0" smtClean="0"/>
              <a:t>.</a:t>
            </a:r>
            <a:endParaRPr lang="es-CO" sz="2600" b="1" dirty="0"/>
          </a:p>
        </p:txBody>
      </p:sp>
    </p:spTree>
    <p:extLst>
      <p:ext uri="{BB962C8B-B14F-4D97-AF65-F5344CB8AC3E}">
        <p14:creationId xmlns:p14="http://schemas.microsoft.com/office/powerpoint/2010/main" val="364358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0" y="85407"/>
            <a:ext cx="2806600" cy="842628"/>
          </a:xfrm>
          <a:prstGeom prst="rect">
            <a:avLst/>
          </a:prstGeom>
        </p:spPr>
      </p:pic>
      <p:pic>
        <p:nvPicPr>
          <p:cNvPr id="6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797" y="77269"/>
            <a:ext cx="1322227" cy="81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12192000" cy="10045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3002"/>
            <a:ext cx="1447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MMONTANEZ\Desktop\MALÚ\CORRESPONDENCIA\TIERRA DE OPORTUNIDADES SOL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123" y="53997"/>
            <a:ext cx="2082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2265994" y="38614"/>
            <a:ext cx="69119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MX" altLang="es-CO" sz="6000" b="1" dirty="0" smtClean="0">
                <a:solidFill>
                  <a:schemeClr val="bg1"/>
                </a:solidFill>
              </a:rPr>
              <a:t>FUNCIONES</a:t>
            </a:r>
            <a:endParaRPr lang="es-ES" altLang="es-CO" sz="6000" b="1" dirty="0">
              <a:solidFill>
                <a:schemeClr val="bg1"/>
              </a:solidFill>
            </a:endParaRPr>
          </a:p>
        </p:txBody>
      </p:sp>
      <p:sp>
        <p:nvSpPr>
          <p:cNvPr id="15" name="13 Rectángulo"/>
          <p:cNvSpPr>
            <a:spLocks noChangeArrowheads="1"/>
          </p:cNvSpPr>
          <p:nvPr/>
        </p:nvSpPr>
        <p:spPr bwMode="auto">
          <a:xfrm>
            <a:off x="579549" y="1513194"/>
            <a:ext cx="11011525" cy="465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800" b="1" dirty="0" smtClean="0"/>
              <a:t>Establecer </a:t>
            </a:r>
            <a:r>
              <a:rPr lang="es-CO" sz="2800" b="1" dirty="0"/>
              <a:t>y mantener </a:t>
            </a:r>
            <a:r>
              <a:rPr lang="es-CO" sz="2800" b="1" dirty="0" smtClean="0"/>
              <a:t>una red </a:t>
            </a:r>
            <a:r>
              <a:rPr lang="es-CO" sz="2800" b="1" dirty="0"/>
              <a:t>de relaciones </a:t>
            </a:r>
            <a:r>
              <a:rPr lang="es-CO" sz="2800" b="1" dirty="0" smtClean="0"/>
              <a:t>interinstitucionales de los ámbitos regional, nacional </a:t>
            </a:r>
            <a:r>
              <a:rPr lang="es-CO" sz="2800" b="1" dirty="0"/>
              <a:t>e </a:t>
            </a:r>
            <a:r>
              <a:rPr lang="es-CO" sz="2800" b="1" dirty="0" smtClean="0"/>
              <a:t>internacional, necesaria </a:t>
            </a:r>
            <a:r>
              <a:rPr lang="es-CO" sz="2800" b="1" dirty="0"/>
              <a:t>para el cumplimiento de los objetivos.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800" b="1" dirty="0" smtClean="0"/>
              <a:t>Fortalecer </a:t>
            </a:r>
            <a:r>
              <a:rPr lang="es-CO" sz="2800" b="1" dirty="0"/>
              <a:t>la Red de Bibliotecas Públicas del Departamento</a:t>
            </a:r>
            <a:r>
              <a:rPr lang="es-CO" sz="2800" b="1" dirty="0" smtClean="0"/>
              <a:t>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800" b="1" dirty="0" smtClean="0"/>
              <a:t>Apoyar a artistas en los procesos de creación, emprendimiento cultural y desarrollo de las industrias creativas.</a:t>
            </a:r>
            <a:endParaRPr lang="es-CO" sz="2800" b="1" dirty="0"/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800" b="1" dirty="0"/>
              <a:t>Destinar los recursos financieros, técnicos y humanos para el cumplimiento de los objetivos propuestos por el Instituto</a:t>
            </a:r>
            <a:r>
              <a:rPr lang="es-CO" sz="2800" b="1" dirty="0" smtClean="0"/>
              <a:t>.</a:t>
            </a:r>
            <a:endParaRPr lang="es-CO" sz="2800" b="1" dirty="0"/>
          </a:p>
        </p:txBody>
      </p:sp>
    </p:spTree>
    <p:extLst>
      <p:ext uri="{BB962C8B-B14F-4D97-AF65-F5344CB8AC3E}">
        <p14:creationId xmlns:p14="http://schemas.microsoft.com/office/powerpoint/2010/main" val="69352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0" y="85407"/>
            <a:ext cx="2806600" cy="842628"/>
          </a:xfrm>
          <a:prstGeom prst="rect">
            <a:avLst/>
          </a:prstGeom>
        </p:spPr>
      </p:pic>
      <p:pic>
        <p:nvPicPr>
          <p:cNvPr id="6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797" y="77269"/>
            <a:ext cx="1322227" cy="81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12192000" cy="10045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3002"/>
            <a:ext cx="1447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MMONTANEZ\Desktop\MALÚ\CORRESPONDENCIA\TIERRA DE OPORTUNIDADES SOL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123" y="53997"/>
            <a:ext cx="2082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2265994" y="38614"/>
            <a:ext cx="69119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MX" altLang="es-CO" sz="6000" b="1" dirty="0" smtClean="0">
                <a:solidFill>
                  <a:schemeClr val="bg1"/>
                </a:solidFill>
              </a:rPr>
              <a:t>VALORES</a:t>
            </a:r>
            <a:endParaRPr lang="es-ES" altLang="es-CO" sz="6000" b="1" dirty="0">
              <a:solidFill>
                <a:schemeClr val="bg1"/>
              </a:solidFill>
            </a:endParaRPr>
          </a:p>
        </p:txBody>
      </p:sp>
      <p:sp>
        <p:nvSpPr>
          <p:cNvPr id="15" name="13 Rectángulo"/>
          <p:cNvSpPr>
            <a:spLocks noChangeArrowheads="1"/>
          </p:cNvSpPr>
          <p:nvPr/>
        </p:nvSpPr>
        <p:spPr bwMode="auto">
          <a:xfrm>
            <a:off x="579548" y="1152586"/>
            <a:ext cx="11011525" cy="5435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>
              <a:buNone/>
            </a:pPr>
            <a:r>
              <a:rPr lang="es-CO" sz="2800" b="1" dirty="0">
                <a:solidFill>
                  <a:srgbClr val="FF0000"/>
                </a:solidFill>
              </a:rPr>
              <a:t>RESPETO:</a:t>
            </a:r>
            <a:r>
              <a:rPr lang="es-CO" sz="2800" b="1" dirty="0"/>
              <a:t> R</a:t>
            </a:r>
            <a:r>
              <a:rPr lang="es-CO" sz="2800" b="1" dirty="0" smtClean="0"/>
              <a:t>econocemos, valoramos </a:t>
            </a:r>
            <a:r>
              <a:rPr lang="es-CO" sz="2800" b="1" dirty="0"/>
              <a:t>y </a:t>
            </a:r>
            <a:r>
              <a:rPr lang="es-CO" sz="2800" b="1" dirty="0" smtClean="0"/>
              <a:t>tratamos </a:t>
            </a:r>
            <a:r>
              <a:rPr lang="es-CO" sz="2800" b="1" dirty="0"/>
              <a:t>de manera digna a todas las personas sin importar su condición, tomando en consideración la </a:t>
            </a:r>
            <a:r>
              <a:rPr lang="es-CO" sz="2800" b="1" dirty="0" smtClean="0"/>
              <a:t>diversidad de </a:t>
            </a:r>
            <a:r>
              <a:rPr lang="es-CO" sz="2800" b="1" dirty="0"/>
              <a:t>ideas, opiniones y percepciones, como base </a:t>
            </a:r>
            <a:r>
              <a:rPr lang="es-CO" sz="2800" b="1" dirty="0" smtClean="0"/>
              <a:t>para </a:t>
            </a:r>
            <a:r>
              <a:rPr lang="es-CO" sz="2800" b="1" dirty="0"/>
              <a:t>una sana convivencia social.</a:t>
            </a:r>
            <a:endParaRPr lang="es-CO" sz="2800" dirty="0"/>
          </a:p>
          <a:p>
            <a:pPr lvl="0">
              <a:buNone/>
            </a:pPr>
            <a:r>
              <a:rPr lang="es-CO" sz="2800" b="1" dirty="0">
                <a:solidFill>
                  <a:srgbClr val="FF0000"/>
                </a:solidFill>
              </a:rPr>
              <a:t>SERVICIO:</a:t>
            </a:r>
            <a:r>
              <a:rPr lang="es-CO" sz="2800" b="1" dirty="0"/>
              <a:t> </a:t>
            </a:r>
            <a:r>
              <a:rPr lang="es-CO" sz="2800" b="1" dirty="0" smtClean="0"/>
              <a:t>Contamos con la capacidad </a:t>
            </a:r>
            <a:r>
              <a:rPr lang="es-CO" sz="2800" b="1" dirty="0"/>
              <a:t>e intención </a:t>
            </a:r>
            <a:r>
              <a:rPr lang="es-CO" sz="2800" b="1" dirty="0" smtClean="0"/>
              <a:t>permanentes para </a:t>
            </a:r>
            <a:r>
              <a:rPr lang="es-CO" sz="2800" b="1" dirty="0"/>
              <a:t>atender de manera amable, eficiente y oportuna cada una de las inquietudes, preguntas, dudas y/o </a:t>
            </a:r>
            <a:r>
              <a:rPr lang="es-CO" sz="2800" b="1" dirty="0" smtClean="0"/>
              <a:t>necesidades, </a:t>
            </a:r>
            <a:r>
              <a:rPr lang="es-CO" sz="2800" b="1" dirty="0"/>
              <a:t>tanto de la comunidad como de nuestros </a:t>
            </a:r>
            <a:r>
              <a:rPr lang="es-CO" sz="2800" b="1" dirty="0" smtClean="0"/>
              <a:t>servidores públicos.</a:t>
            </a:r>
          </a:p>
          <a:p>
            <a:pPr>
              <a:buNone/>
            </a:pPr>
            <a:r>
              <a:rPr lang="es-CO" sz="2800" b="1" dirty="0">
                <a:solidFill>
                  <a:srgbClr val="FF0000"/>
                </a:solidFill>
              </a:rPr>
              <a:t>INTEGRIDAD: </a:t>
            </a:r>
            <a:r>
              <a:rPr lang="es-CO" sz="2800" b="1" dirty="0" smtClean="0"/>
              <a:t>Actuamos con principios éticos </a:t>
            </a:r>
            <a:r>
              <a:rPr lang="es-CO" sz="2800" b="1" dirty="0"/>
              <a:t>de verdad, </a:t>
            </a:r>
            <a:r>
              <a:rPr lang="es-CO" sz="2800" b="1" dirty="0" smtClean="0"/>
              <a:t>respeto </a:t>
            </a:r>
            <a:r>
              <a:rPr lang="es-CO" sz="2800" b="1" dirty="0"/>
              <a:t>a los compromisos contraídos y </a:t>
            </a:r>
            <a:r>
              <a:rPr lang="es-CO" sz="2800" b="1" dirty="0" smtClean="0"/>
              <a:t>honestidad con nosotros mismos </a:t>
            </a:r>
            <a:r>
              <a:rPr lang="es-CO" sz="2800" b="1" dirty="0"/>
              <a:t>y con los demás</a:t>
            </a:r>
            <a:r>
              <a:rPr lang="es-CO" sz="2800" b="1" dirty="0" smtClean="0"/>
              <a:t>.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235035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0" y="85407"/>
            <a:ext cx="2806600" cy="842628"/>
          </a:xfrm>
          <a:prstGeom prst="rect">
            <a:avLst/>
          </a:prstGeom>
        </p:spPr>
      </p:pic>
      <p:pic>
        <p:nvPicPr>
          <p:cNvPr id="6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797" y="77269"/>
            <a:ext cx="1322227" cy="81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12192000" cy="10045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3002"/>
            <a:ext cx="1447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MMONTANEZ\Desktop\MALÚ\CORRESPONDENCIA\TIERRA DE OPORTUNIDADES SOL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123" y="53997"/>
            <a:ext cx="2082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2265994" y="38614"/>
            <a:ext cx="69119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MX" altLang="es-CO" sz="6000" b="1" dirty="0" smtClean="0">
                <a:solidFill>
                  <a:schemeClr val="bg1"/>
                </a:solidFill>
              </a:rPr>
              <a:t>VALORES</a:t>
            </a:r>
            <a:endParaRPr lang="es-ES" altLang="es-CO" sz="6000" b="1" dirty="0">
              <a:solidFill>
                <a:schemeClr val="bg1"/>
              </a:solidFill>
            </a:endParaRPr>
          </a:p>
        </p:txBody>
      </p:sp>
      <p:sp>
        <p:nvSpPr>
          <p:cNvPr id="15" name="13 Rectángulo"/>
          <p:cNvSpPr>
            <a:spLocks noChangeArrowheads="1"/>
          </p:cNvSpPr>
          <p:nvPr/>
        </p:nvSpPr>
        <p:spPr bwMode="auto">
          <a:xfrm>
            <a:off x="515157" y="1255618"/>
            <a:ext cx="11166070" cy="500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>
              <a:buNone/>
            </a:pPr>
            <a:r>
              <a:rPr lang="es-CO" sz="2800" b="1" dirty="0" smtClean="0">
                <a:solidFill>
                  <a:srgbClr val="FF0000"/>
                </a:solidFill>
              </a:rPr>
              <a:t>TRABAJO </a:t>
            </a:r>
            <a:r>
              <a:rPr lang="es-CO" sz="2800" b="1" dirty="0">
                <a:solidFill>
                  <a:srgbClr val="FF0000"/>
                </a:solidFill>
              </a:rPr>
              <a:t>EN EQUIPO:</a:t>
            </a:r>
            <a:r>
              <a:rPr lang="es-CO" sz="2800" b="1" dirty="0"/>
              <a:t> </a:t>
            </a:r>
            <a:r>
              <a:rPr lang="es-CO" sz="2800" b="1" dirty="0" smtClean="0"/>
              <a:t>Valoramos y practicamos el trabajo realizado de manera colaborativa y cooperativa, bajo objetivos comunes, </a:t>
            </a:r>
            <a:r>
              <a:rPr lang="es-CO" sz="2800" b="1" dirty="0"/>
              <a:t>manteniendo una relación </a:t>
            </a:r>
            <a:r>
              <a:rPr lang="es-CO" sz="2800" b="1" dirty="0" smtClean="0"/>
              <a:t>armónica y de compromiso mutuo en beneficio de la institución y nuestros usuarios.</a:t>
            </a:r>
          </a:p>
          <a:p>
            <a:pPr lvl="0">
              <a:buNone/>
            </a:pPr>
            <a:r>
              <a:rPr lang="es-CO" sz="2800" b="1" dirty="0">
                <a:solidFill>
                  <a:srgbClr val="FF0000"/>
                </a:solidFill>
              </a:rPr>
              <a:t>CONVIVENCIA Y TOLERANCIA:</a:t>
            </a:r>
            <a:r>
              <a:rPr lang="es-CO" sz="2800" b="1" dirty="0"/>
              <a:t> </a:t>
            </a:r>
            <a:r>
              <a:rPr lang="es-CO" sz="2800" b="1" dirty="0" smtClean="0"/>
              <a:t>Mantenemos permanente disposición </a:t>
            </a:r>
            <a:r>
              <a:rPr lang="es-CO" sz="2800" b="1" dirty="0"/>
              <a:t>al diálogo como solución a las diferentes situaciones que se puedan generar o </a:t>
            </a:r>
            <a:r>
              <a:rPr lang="es-CO" sz="2800" b="1" dirty="0" smtClean="0"/>
              <a:t>presentar como resultado </a:t>
            </a:r>
            <a:r>
              <a:rPr lang="es-CO" sz="2800" b="1" dirty="0"/>
              <a:t>de la interacción cotidiana.</a:t>
            </a:r>
            <a:endParaRPr lang="es-CO" sz="2800" dirty="0"/>
          </a:p>
          <a:p>
            <a:pPr lvl="0">
              <a:buNone/>
            </a:pPr>
            <a:r>
              <a:rPr lang="es-CO" sz="2800" b="1" dirty="0">
                <a:solidFill>
                  <a:srgbClr val="FF0000"/>
                </a:solidFill>
              </a:rPr>
              <a:t>BUEN GOBIERNO:</a:t>
            </a:r>
            <a:r>
              <a:rPr lang="es-CO" sz="2800" b="1" dirty="0"/>
              <a:t> </a:t>
            </a:r>
            <a:r>
              <a:rPr lang="es-CO" sz="2800" b="1" dirty="0" smtClean="0"/>
              <a:t>Cumplimos nuestra </a:t>
            </a:r>
            <a:r>
              <a:rPr lang="es-CO" sz="2800" b="1" dirty="0"/>
              <a:t>misión desde una buena gestión, con transparencia, </a:t>
            </a:r>
            <a:r>
              <a:rPr lang="es-CO" sz="2800" b="1" dirty="0" smtClean="0"/>
              <a:t>procesos </a:t>
            </a:r>
            <a:r>
              <a:rPr lang="es-CO" sz="2800" b="1" dirty="0"/>
              <a:t>democráticos y rindiendo cuentas ante la sociedad de los resultados obtenidos</a:t>
            </a:r>
            <a:r>
              <a:rPr lang="es-CO" sz="2800" b="1" dirty="0" smtClean="0"/>
              <a:t>.</a:t>
            </a:r>
            <a:endParaRPr lang="es-CO" sz="2800" b="1" dirty="0"/>
          </a:p>
        </p:txBody>
      </p:sp>
    </p:spTree>
    <p:extLst>
      <p:ext uri="{BB962C8B-B14F-4D97-AF65-F5344CB8AC3E}">
        <p14:creationId xmlns:p14="http://schemas.microsoft.com/office/powerpoint/2010/main" val="361452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689" y="219074"/>
            <a:ext cx="3988937" cy="119760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58798" y="1929133"/>
            <a:ext cx="100999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600" b="1" dirty="0" smtClean="0">
                <a:solidFill>
                  <a:srgbClr val="FF0000"/>
                </a:solidFill>
              </a:rPr>
              <a:t>GRACIAS POR SU ATENCIÓN</a:t>
            </a:r>
            <a:endParaRPr lang="es-CO" sz="9600" b="1" dirty="0">
              <a:solidFill>
                <a:srgbClr val="FF0000"/>
              </a:solidFill>
            </a:endParaRPr>
          </a:p>
        </p:txBody>
      </p:sp>
      <p:pic>
        <p:nvPicPr>
          <p:cNvPr id="4" name="Picture 11" descr="incum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46" y="5408244"/>
            <a:ext cx="2190220" cy="122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14"/>
          <p:cNvSpPr/>
          <p:nvPr/>
        </p:nvSpPr>
        <p:spPr>
          <a:xfrm>
            <a:off x="-2855" y="2627"/>
            <a:ext cx="901337" cy="52593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14"/>
          <p:cNvSpPr/>
          <p:nvPr/>
        </p:nvSpPr>
        <p:spPr>
          <a:xfrm>
            <a:off x="11290663" y="1598612"/>
            <a:ext cx="901337" cy="52593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666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2253</TotalTime>
  <Words>736</Words>
  <Application>Microsoft Office PowerPoint</Application>
  <PresentationFormat>Personalizado</PresentationFormat>
  <Paragraphs>39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PNUD</dc:creator>
  <cp:lastModifiedBy>ROMERO</cp:lastModifiedBy>
  <cp:revision>133</cp:revision>
  <cp:lastPrinted>2016-10-26T14:31:05Z</cp:lastPrinted>
  <dcterms:created xsi:type="dcterms:W3CDTF">2016-05-03T22:50:04Z</dcterms:created>
  <dcterms:modified xsi:type="dcterms:W3CDTF">2019-04-02T15:16:56Z</dcterms:modified>
</cp:coreProperties>
</file>